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1" r:id="rId4"/>
    <p:sldId id="257" r:id="rId5"/>
    <p:sldId id="258" r:id="rId6"/>
    <p:sldId id="259" r:id="rId7"/>
    <p:sldId id="262" r:id="rId8"/>
    <p:sldId id="263" r:id="rId9"/>
    <p:sldId id="265" r:id="rId10"/>
    <p:sldId id="266" r:id="rId11"/>
    <p:sldId id="267" r:id="rId12"/>
    <p:sldId id="268" r:id="rId13"/>
    <p:sldId id="269" r:id="rId14"/>
    <p:sldId id="264"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1F940-3D9E-4F4D-A557-EA5D6C0C94B7}" v="105" dt="2020-02-19T23:08:36.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2" d="100"/>
          <a:sy n="102" d="100"/>
        </p:scale>
        <p:origin x="13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pb.org/americangraduat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ideastream-production.s3.amazonaws.com/users/croebuck/2019/04/The%20Career%20Path%20Less%20Taken.pdf" TargetMode="External"/><Relationship Id="rId1" Type="http://schemas.openxmlformats.org/officeDocument/2006/relationships/slideLayout" Target="../slideLayouts/slideLayout2.xml"/><Relationship Id="rId4" Type="http://schemas.openxmlformats.org/officeDocument/2006/relationships/hyperlink" Target="https://www.ideastream.org/education/american-graduate/the-career-path-less-take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youtu.be/CZDktVxunCU?t=28"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CZDktVxunCU?t=401"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youtu.be/CZDktVxunCU?t=761"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youtu.be/CZDktVxunCU?t=988"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youtu.be/CZDktVxunCU?t=1185"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CZDktVxunCU?t=1400" TargetMode="External"/><Relationship Id="rId2" Type="http://schemas.openxmlformats.org/officeDocument/2006/relationships/hyperlink" Target="https://youtu.be/CZDktVxunCU?t=1185" TargetMode="Externa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www.ideastream.org/education/american-graduate/the-career-path-less-taken" TargetMode="External"/><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hyperlink" Target="https://ideastream-production.s3.amazonaws.com/uploads/2019/8/08/tcplt-screening-toolkit.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tyler@epikltd.com" TargetMode="External"/><Relationship Id="rId7" Type="http://schemas.openxmlformats.org/officeDocument/2006/relationships/image" Target="../media/image1.jpeg"/><Relationship Id="rId2" Type="http://schemas.openxmlformats.org/officeDocument/2006/relationships/hyperlink" Target="mailto:Celena.roebuck@Ideastream.org" TargetMode="External"/><Relationship Id="rId1" Type="http://schemas.openxmlformats.org/officeDocument/2006/relationships/slideLayout" Target="../slideLayouts/slideLayout4.xml"/><Relationship Id="rId6" Type="http://schemas.openxmlformats.org/officeDocument/2006/relationships/hyperlink" Target="https://ideastream-production.s3.amazonaws.com/users/croebuck/2019/04/The%20Career%20Path%20Less%20Taken.pdf" TargetMode="Externa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029E-DBA5-4B81-9122-5682788D24EB}"/>
              </a:ext>
            </a:extLst>
          </p:cNvPr>
          <p:cNvSpPr>
            <a:spLocks noGrp="1"/>
          </p:cNvSpPr>
          <p:nvPr>
            <p:ph type="ctrTitle"/>
          </p:nvPr>
        </p:nvSpPr>
        <p:spPr>
          <a:xfrm>
            <a:off x="985969" y="4553712"/>
            <a:ext cx="8288032" cy="1096316"/>
          </a:xfrm>
        </p:spPr>
        <p:txBody>
          <a:bodyPr>
            <a:normAutofit fontScale="90000"/>
          </a:bodyPr>
          <a:lstStyle/>
          <a:p>
            <a:pPr algn="ctr"/>
            <a:r>
              <a:rPr lang="en-US" sz="3600" i="1" dirty="0"/>
              <a:t>Video Segments + Interactive Q&amp;A</a:t>
            </a:r>
            <a:r>
              <a:rPr lang="en-US" sz="4800" i="1" dirty="0"/>
              <a:t/>
            </a:r>
            <a:br>
              <a:rPr lang="en-US" sz="4800" i="1" dirty="0"/>
            </a:br>
            <a:r>
              <a:rPr lang="en-US" sz="2200" i="1" dirty="0"/>
              <a:t>Challenging the Traditional Notions of Success by Demonstrating Many Pathways to Skilled Jobs Do NOT Require a 4-year College Degree</a:t>
            </a:r>
            <a:endParaRPr lang="en-US" sz="4800" i="1" dirty="0"/>
          </a:p>
        </p:txBody>
      </p:sp>
      <p:sp>
        <p:nvSpPr>
          <p:cNvPr id="3" name="Subtitle 2">
            <a:extLst>
              <a:ext uri="{FF2B5EF4-FFF2-40B4-BE49-F238E27FC236}">
                <a16:creationId xmlns:a16="http://schemas.microsoft.com/office/drawing/2014/main" id="{7712842C-0BF9-4C58-AF92-08C5CB3D76F8}"/>
              </a:ext>
            </a:extLst>
          </p:cNvPr>
          <p:cNvSpPr>
            <a:spLocks noGrp="1"/>
          </p:cNvSpPr>
          <p:nvPr>
            <p:ph type="subTitle" idx="1"/>
          </p:nvPr>
        </p:nvSpPr>
        <p:spPr>
          <a:xfrm>
            <a:off x="985969" y="5650028"/>
            <a:ext cx="8288032" cy="1018249"/>
          </a:xfrm>
        </p:spPr>
        <p:txBody>
          <a:bodyPr>
            <a:normAutofit fontScale="85000" lnSpcReduction="10000"/>
          </a:bodyPr>
          <a:lstStyle/>
          <a:p>
            <a:pPr algn="ctr"/>
            <a:r>
              <a:rPr lang="en-US" dirty="0"/>
              <a:t>Presented By: </a:t>
            </a:r>
          </a:p>
          <a:p>
            <a:pPr algn="ctr"/>
            <a:r>
              <a:rPr lang="en-US" dirty="0"/>
              <a:t>Celena Roebuck, MBA, </a:t>
            </a:r>
            <a:r>
              <a:rPr lang="en-US" dirty="0" err="1"/>
              <a:t>Ed.D</a:t>
            </a:r>
            <a:r>
              <a:rPr lang="en-US" dirty="0"/>
              <a:t> – </a:t>
            </a:r>
            <a:r>
              <a:rPr lang="en-US" dirty="0" err="1"/>
              <a:t>ideasteam</a:t>
            </a:r>
            <a:r>
              <a:rPr lang="en-US" dirty="0"/>
              <a:t> - Community Engagement &amp; Education Manager</a:t>
            </a:r>
          </a:p>
          <a:p>
            <a:pPr algn="ctr"/>
            <a:r>
              <a:rPr lang="en-US" dirty="0"/>
              <a:t>Tyler Shinaberry – EPIK - Applied Technology &amp; Workforce Specialist</a:t>
            </a:r>
          </a:p>
        </p:txBody>
      </p:sp>
      <p:pic>
        <p:nvPicPr>
          <p:cNvPr id="5" name="Picture 4" descr="C:\Users\croebuck\AppData\Local\Microsoft\Windows\Temporary Internet Files\Content.Outlook\RRY9B706\TCPLT_AmGrad_Station_Logos.jpg">
            <a:extLst>
              <a:ext uri="{FF2B5EF4-FFF2-40B4-BE49-F238E27FC236}">
                <a16:creationId xmlns:a16="http://schemas.microsoft.com/office/drawing/2014/main" id="{5272561A-D6F8-4277-AC1F-B8C9B3861F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25175" y="107832"/>
            <a:ext cx="7809619" cy="439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698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05DF-EF98-41AC-96C1-B59E32834D66}"/>
              </a:ext>
            </a:extLst>
          </p:cNvPr>
          <p:cNvSpPr>
            <a:spLocks noGrp="1"/>
          </p:cNvSpPr>
          <p:nvPr>
            <p:ph type="title"/>
          </p:nvPr>
        </p:nvSpPr>
        <p:spPr/>
        <p:txBody>
          <a:bodyPr/>
          <a:lstStyle/>
          <a:p>
            <a:r>
              <a:rPr lang="en-US" dirty="0"/>
              <a:t>Celena Roebuck, MBA, </a:t>
            </a:r>
            <a:r>
              <a:rPr lang="en-US" dirty="0" err="1"/>
              <a:t>Ed.D</a:t>
            </a:r>
            <a:r>
              <a:rPr lang="en-US" dirty="0"/>
              <a:t> ; </a:t>
            </a:r>
            <a:r>
              <a:rPr lang="en-US" dirty="0" err="1"/>
              <a:t>ideastream</a:t>
            </a:r>
            <a:r>
              <a:rPr lang="en-US" dirty="0"/>
              <a:t> </a:t>
            </a:r>
          </a:p>
        </p:txBody>
      </p:sp>
      <p:sp>
        <p:nvSpPr>
          <p:cNvPr id="3" name="Content Placeholder 2">
            <a:extLst>
              <a:ext uri="{FF2B5EF4-FFF2-40B4-BE49-F238E27FC236}">
                <a16:creationId xmlns:a16="http://schemas.microsoft.com/office/drawing/2014/main" id="{09C064A0-7107-4635-9224-8D0DACC4B2CD}"/>
              </a:ext>
            </a:extLst>
          </p:cNvPr>
          <p:cNvSpPr>
            <a:spLocks noGrp="1"/>
          </p:cNvSpPr>
          <p:nvPr>
            <p:ph idx="1"/>
          </p:nvPr>
        </p:nvSpPr>
        <p:spPr>
          <a:xfrm>
            <a:off x="415636" y="1363287"/>
            <a:ext cx="8858366" cy="5286895"/>
          </a:xfrm>
        </p:spPr>
        <p:txBody>
          <a:bodyPr>
            <a:normAutofit fontScale="92500" lnSpcReduction="20000"/>
          </a:bodyPr>
          <a:lstStyle/>
          <a:p>
            <a:pPr marL="0" indent="0">
              <a:buNone/>
            </a:pPr>
            <a:r>
              <a:rPr lang="en-US" dirty="0"/>
              <a:t>With an esteemed background and proven success record of 30+ years in education and a degree in business, Celena was a natural fit to the objectives of CPLT. With an enthusiastic emphasis on the development of powerful career technical programs and curriculum, her leadership has paved the way for CTE. </a:t>
            </a:r>
          </a:p>
          <a:p>
            <a:r>
              <a:rPr lang="en-US" dirty="0"/>
              <a:t>Built Cuyahoga Valley Career Center into a model that continues to thrive as it services 1,000 high school students; 5,000 adults; and impacts 12,000 K-12 students through its Career Development Program</a:t>
            </a:r>
          </a:p>
          <a:p>
            <a:r>
              <a:rPr lang="en-US" dirty="0"/>
              <a:t>Past President of the Ohio Association for Career &amp; Technical Education</a:t>
            </a:r>
          </a:p>
          <a:p>
            <a:pPr lvl="1"/>
            <a:r>
              <a:rPr lang="en-US" dirty="0"/>
              <a:t>Under her guidance began implementing policy direction for legislation</a:t>
            </a:r>
          </a:p>
          <a:p>
            <a:r>
              <a:rPr lang="en-US" dirty="0"/>
              <a:t>Currently works for Ideastream as the Manager of Educational Content with a primary focus on </a:t>
            </a:r>
            <a:r>
              <a:rPr lang="en-US" i="1" dirty="0"/>
              <a:t>The Career Path Less Taken </a:t>
            </a:r>
            <a:r>
              <a:rPr lang="en-US" dirty="0"/>
              <a:t>directing the initiative to offer clear explanations of intricate data; insights from experts in: education, economics, workforce development, and high-growth industries facing labor shortages. Supplementing the effort, her role strives in aligning Ohio’s education system to the needs of both the workforce and economy</a:t>
            </a:r>
          </a:p>
          <a:p>
            <a:r>
              <a:rPr lang="en-US" dirty="0"/>
              <a:t>Currently teaches Education Policy and Practice, School Operations &amp; Personnel Management, Leadership for 21st Century Schools, Administration Principles and Practices for the Masters in Educational Leadership and Principal Licensure Programs for the Center for Educational Leadership at Cleveland State University.  Within the Monte Ahuja College of Business, Dr. Roebuck teaches World of Business</a:t>
            </a:r>
          </a:p>
        </p:txBody>
      </p:sp>
    </p:spTree>
    <p:extLst>
      <p:ext uri="{BB962C8B-B14F-4D97-AF65-F5344CB8AC3E}">
        <p14:creationId xmlns:p14="http://schemas.microsoft.com/office/powerpoint/2010/main" val="4224543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4B92-E2AE-4D63-B9B9-31799F5734ED}"/>
              </a:ext>
            </a:extLst>
          </p:cNvPr>
          <p:cNvSpPr>
            <a:spLocks noGrp="1"/>
          </p:cNvSpPr>
          <p:nvPr>
            <p:ph type="title"/>
          </p:nvPr>
        </p:nvSpPr>
        <p:spPr/>
        <p:txBody>
          <a:bodyPr/>
          <a:lstStyle/>
          <a:p>
            <a:r>
              <a:rPr lang="en-US" dirty="0"/>
              <a:t>Tyler Shinaberry - EPIK</a:t>
            </a:r>
          </a:p>
        </p:txBody>
      </p:sp>
      <p:sp>
        <p:nvSpPr>
          <p:cNvPr id="3" name="Content Placeholder 2">
            <a:extLst>
              <a:ext uri="{FF2B5EF4-FFF2-40B4-BE49-F238E27FC236}">
                <a16:creationId xmlns:a16="http://schemas.microsoft.com/office/drawing/2014/main" id="{0EF9FC71-7426-44DF-BAC4-D0C5B7DAB6B7}"/>
              </a:ext>
            </a:extLst>
          </p:cNvPr>
          <p:cNvSpPr>
            <a:spLocks noGrp="1"/>
          </p:cNvSpPr>
          <p:nvPr>
            <p:ph idx="1"/>
          </p:nvPr>
        </p:nvSpPr>
        <p:spPr>
          <a:xfrm>
            <a:off x="677334" y="1250302"/>
            <a:ext cx="8596668" cy="5523721"/>
          </a:xfrm>
        </p:spPr>
        <p:txBody>
          <a:bodyPr>
            <a:normAutofit fontScale="92500" lnSpcReduction="20000"/>
          </a:bodyPr>
          <a:lstStyle/>
          <a:p>
            <a:r>
              <a:rPr lang="en-US" dirty="0"/>
              <a:t>Life-long learner with an appreciation of early age education and engagement</a:t>
            </a:r>
          </a:p>
          <a:p>
            <a:r>
              <a:rPr lang="en-US" dirty="0"/>
              <a:t>Exposed, encouraged, and engaged in numerous aspects of industries with father and grandfather throughout childhood</a:t>
            </a:r>
          </a:p>
          <a:p>
            <a:r>
              <a:rPr lang="en-US" dirty="0"/>
              <a:t>Denied PSCO option in high school; instead, took machine trades at Tri-Rivers not knowing it was not construction equipment</a:t>
            </a:r>
          </a:p>
          <a:p>
            <a:pPr lvl="1"/>
            <a:r>
              <a:rPr lang="en-US" dirty="0"/>
              <a:t>Goal was set to learn CNC and teach other students in class and outside</a:t>
            </a:r>
          </a:p>
          <a:p>
            <a:pPr lvl="1"/>
            <a:r>
              <a:rPr lang="en-US" dirty="0"/>
              <a:t>Began the concept behind EPIK to templatize the process and be a holistic one-stop solution provider for </a:t>
            </a:r>
            <a:r>
              <a:rPr lang="en-US" dirty="0" err="1"/>
              <a:t>busineses</a:t>
            </a:r>
            <a:endParaRPr lang="en-US" dirty="0"/>
          </a:p>
          <a:p>
            <a:r>
              <a:rPr lang="en-US" dirty="0"/>
              <a:t>Became engaged with community objectives for workforce</a:t>
            </a:r>
          </a:p>
          <a:p>
            <a:r>
              <a:rPr lang="en-US" dirty="0"/>
              <a:t>Took entry level technical and base courses at NCSC but left to pursue business opportunities providing technical support/training for CNC company</a:t>
            </a:r>
          </a:p>
          <a:p>
            <a:r>
              <a:rPr lang="en-US" dirty="0"/>
              <a:t>Market collapse closed CNC company; placed efforts on keeping orphaned customers in operation</a:t>
            </a:r>
          </a:p>
          <a:p>
            <a:r>
              <a:rPr lang="en-US" dirty="0"/>
              <a:t>As a solution company was guided that my ideas on workforce shortage were spot on and the true need of my business was for it to go beyond applying the advanced mechatronic, holistic solutions I had in my arsenal, but to create and enable a workforce capable of applying it </a:t>
            </a:r>
            <a:r>
              <a:rPr lang="en-US"/>
              <a:t>in industry</a:t>
            </a:r>
            <a:endParaRPr lang="en-US" dirty="0"/>
          </a:p>
          <a:p>
            <a:r>
              <a:rPr lang="en-US" dirty="0"/>
              <a:t>Volunteer and paid consultant to numerous organizations focused on bettering their communities, industry sectors, education, and youth/adults who need the opportunity to be empowered and enriched</a:t>
            </a:r>
          </a:p>
        </p:txBody>
      </p:sp>
    </p:spTree>
    <p:extLst>
      <p:ext uri="{BB962C8B-B14F-4D97-AF65-F5344CB8AC3E}">
        <p14:creationId xmlns:p14="http://schemas.microsoft.com/office/powerpoint/2010/main" val="2374059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X:\American Graduate\AmGrad_rebrand_feb.png">
            <a:extLst>
              <a:ext uri="{FF2B5EF4-FFF2-40B4-BE49-F238E27FC236}">
                <a16:creationId xmlns:a16="http://schemas.microsoft.com/office/drawing/2014/main" id="{9DC90839-48DB-485F-999F-877AC7AB4D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947"/>
          <a:stretch/>
        </p:blipFill>
        <p:spPr bwMode="auto">
          <a:xfrm>
            <a:off x="0" y="1947364"/>
            <a:ext cx="5986242" cy="282516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581B553-0890-46A3-8E8B-2E775350C8DC}"/>
              </a:ext>
            </a:extLst>
          </p:cNvPr>
          <p:cNvSpPr>
            <a:spLocks noGrp="1"/>
          </p:cNvSpPr>
          <p:nvPr>
            <p:ph idx="1"/>
          </p:nvPr>
        </p:nvSpPr>
        <p:spPr>
          <a:xfrm>
            <a:off x="7279339" y="149630"/>
            <a:ext cx="4912660" cy="6596404"/>
          </a:xfrm>
        </p:spPr>
        <p:txBody>
          <a:bodyPr anchor="t">
            <a:normAutofit fontScale="85000" lnSpcReduction="10000"/>
          </a:bodyPr>
          <a:lstStyle/>
          <a:p>
            <a:r>
              <a:rPr lang="en-US" dirty="0">
                <a:solidFill>
                  <a:srgbClr val="FFFFFF"/>
                </a:solidFill>
              </a:rPr>
              <a:t>Public media’s long-term commitment made possible by the Corporation for Public Broadcasting</a:t>
            </a:r>
          </a:p>
          <a:p>
            <a:r>
              <a:rPr lang="en-US" dirty="0">
                <a:solidFill>
                  <a:srgbClr val="FFFFFF"/>
                </a:solidFill>
              </a:rPr>
              <a:t>National Effort Covering 17 States &amp; Ohio’s “3Cs” </a:t>
            </a:r>
          </a:p>
          <a:p>
            <a:r>
              <a:rPr lang="en-US" dirty="0">
                <a:solidFill>
                  <a:srgbClr val="FFFFFF"/>
                </a:solidFill>
              </a:rPr>
              <a:t>Purpose is to help young people succeed in school, career, and life</a:t>
            </a:r>
          </a:p>
          <a:p>
            <a:r>
              <a:rPr lang="en-US" dirty="0">
                <a:solidFill>
                  <a:srgbClr val="FFFFFF"/>
                </a:solidFill>
              </a:rPr>
              <a:t>Provides a critical platform to shine a light on pathways to graduating and successful student outcomes</a:t>
            </a:r>
          </a:p>
          <a:p>
            <a:r>
              <a:rPr lang="en-US" dirty="0">
                <a:solidFill>
                  <a:srgbClr val="FFFFFF"/>
                </a:solidFill>
              </a:rPr>
              <a:t>Although graduation rates are at 84.6% nationally, a high school diploma is only the first step toward a future of gainful employment</a:t>
            </a:r>
          </a:p>
          <a:p>
            <a:r>
              <a:rPr lang="en-US" dirty="0">
                <a:solidFill>
                  <a:srgbClr val="FFFFFF"/>
                </a:solidFill>
              </a:rPr>
              <a:t>National effort with organizations like the US Chamber of Commerce Foundation and America’s Promise Alliance to build understanding and awareness, and highlight the solutions driven by schools and businesses</a:t>
            </a:r>
          </a:p>
          <a:p>
            <a:r>
              <a:rPr lang="en-US" dirty="0">
                <a:solidFill>
                  <a:srgbClr val="FFFFFF"/>
                </a:solidFill>
              </a:rPr>
              <a:t>Bringing together of key stakeholders, leaders, and engaged citizens to discuss opportunities and challenges and create compelling LOCAL content with young people sharing their successes as they pursue new careers</a:t>
            </a:r>
          </a:p>
          <a:p>
            <a:r>
              <a:rPr lang="en-US" dirty="0">
                <a:solidFill>
                  <a:srgbClr val="FFFFFF"/>
                </a:solidFill>
              </a:rPr>
              <a:t>Content airs on local channels, online, through social media, and is distributed through partner organizations and the public medica network</a:t>
            </a:r>
          </a:p>
          <a:p>
            <a:endParaRPr lang="en-US" sz="400" dirty="0">
              <a:solidFill>
                <a:srgbClr val="FFFFFF"/>
              </a:solidFill>
            </a:endParaRPr>
          </a:p>
          <a:p>
            <a:pPr marL="0" indent="0" algn="ctr">
              <a:buNone/>
            </a:pPr>
            <a:r>
              <a:rPr lang="en-US" dirty="0">
                <a:hlinkClick r:id="rId3"/>
              </a:rPr>
              <a:t>Learn More: https://www.cpb.org/americangraduate</a:t>
            </a:r>
            <a:endParaRPr lang="en-US" dirty="0">
              <a:solidFill>
                <a:srgbClr val="FFFFFF"/>
              </a:solidFill>
            </a:endParaRPr>
          </a:p>
        </p:txBody>
      </p:sp>
    </p:spTree>
    <p:extLst>
      <p:ext uri="{BB962C8B-B14F-4D97-AF65-F5344CB8AC3E}">
        <p14:creationId xmlns:p14="http://schemas.microsoft.com/office/powerpoint/2010/main" val="143706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609316A9-990D-4EC3-A671-70EE5C1493A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9B0C6109-9159-49CA-AD7A-F9035539DB7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86F14F5-308C-4EB6-87AB-05DE9501B1A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1D2B8B50-3419-41ED-9A9F-3CF9EEBBD3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0BA84559-2F4C-4795-9246-4C563F942D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FA77A1AA-CA47-4A91-A0A1-0A8CE31A98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3" name="Rectangle 82">
            <a:extLst>
              <a:ext uri="{FF2B5EF4-FFF2-40B4-BE49-F238E27FC236}">
                <a16:creationId xmlns:a16="http://schemas.microsoft.com/office/drawing/2014/main" id="{03E8462A-FEBA-4848-81CC-3F8DA3E47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2109F83F-40FE-4DB3-84CC-09FB3340D06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6" name="Straight Connector 85">
              <a:extLst>
                <a:ext uri="{FF2B5EF4-FFF2-40B4-BE49-F238E27FC236}">
                  <a16:creationId xmlns:a16="http://schemas.microsoft.com/office/drawing/2014/main" id="{1DE492D7-C3C3-48FF-80C8-37021EA0262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Isosceles Triangle 88">
              <a:extLst>
                <a:ext uri="{FF2B5EF4-FFF2-40B4-BE49-F238E27FC236}">
                  <a16:creationId xmlns:a16="http://schemas.microsoft.com/office/drawing/2014/main" id="{9329D58C-0D2E-4A2B-AD6A-9CEE506784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Isosceles Triangle 92">
              <a:extLst>
                <a:ext uri="{FF2B5EF4-FFF2-40B4-BE49-F238E27FC236}">
                  <a16:creationId xmlns:a16="http://schemas.microsoft.com/office/drawing/2014/main" id="{4EFA655C-9E50-4C14-A89E-AD7B648E4E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4" name="Isosceles Triangle 93">
              <a:extLst>
                <a:ext uri="{FF2B5EF4-FFF2-40B4-BE49-F238E27FC236}">
                  <a16:creationId xmlns:a16="http://schemas.microsoft.com/office/drawing/2014/main" id="{3E843863-7D25-4C01-9A17-E817CB6D99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96" name="Rectangle 95">
            <a:extLst>
              <a:ext uri="{FF2B5EF4-FFF2-40B4-BE49-F238E27FC236}">
                <a16:creationId xmlns:a16="http://schemas.microsoft.com/office/drawing/2014/main" id="{7941F9B1-B01B-4A84-89D9-B169AEB4E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tation Approach">
            <a:extLst>
              <a:ext uri="{FF2B5EF4-FFF2-40B4-BE49-F238E27FC236}">
                <a16:creationId xmlns:a16="http://schemas.microsoft.com/office/drawing/2014/main" id="{7B21D5D2-C29C-4554-83BE-AFD08F7615F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26309" y="2134823"/>
            <a:ext cx="9941259" cy="2584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152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C:\Users\croebuck\AppData\Local\Microsoft\Windows\Temporary Internet Files\Content.Outlook\RRY9B706\TCPLT_AmGrad_Station_Logos.jpg">
            <a:hlinkClick r:id="rId2"/>
            <a:extLst>
              <a:ext uri="{FF2B5EF4-FFF2-40B4-BE49-F238E27FC236}">
                <a16:creationId xmlns:a16="http://schemas.microsoft.com/office/drawing/2014/main" id="{39A8936A-84C9-4325-9FD4-BFC5D45C5D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1824545"/>
            <a:ext cx="5101606" cy="286965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51EA37D-C79E-42FF-A752-E43850AABFC4}"/>
              </a:ext>
            </a:extLst>
          </p:cNvPr>
          <p:cNvSpPr>
            <a:spLocks noGrp="1"/>
          </p:cNvSpPr>
          <p:nvPr>
            <p:ph idx="1"/>
          </p:nvPr>
        </p:nvSpPr>
        <p:spPr>
          <a:xfrm>
            <a:off x="7305868" y="149290"/>
            <a:ext cx="4886131" cy="6606073"/>
          </a:xfrm>
        </p:spPr>
        <p:txBody>
          <a:bodyPr anchor="t">
            <a:normAutofit fontScale="92500" lnSpcReduction="20000"/>
          </a:bodyPr>
          <a:lstStyle/>
          <a:p>
            <a:r>
              <a:rPr lang="en-US" dirty="0">
                <a:solidFill>
                  <a:srgbClr val="FFFFFF"/>
                </a:solidFill>
              </a:rPr>
              <a:t>CPB announced a $260,160 statewide collaborative grant under the American Graduate: Getting to Work initiative to help advance education and career readiness locally</a:t>
            </a:r>
          </a:p>
          <a:p>
            <a:r>
              <a:rPr lang="en-US" dirty="0">
                <a:solidFill>
                  <a:srgbClr val="FFFFFF"/>
                </a:solidFill>
              </a:rPr>
              <a:t>Partnership amongst CET; Ideastream; and WOSU to assess workforce challenges and opportunities</a:t>
            </a:r>
          </a:p>
          <a:p>
            <a:r>
              <a:rPr lang="en-US" dirty="0">
                <a:solidFill>
                  <a:srgbClr val="FFFFFF"/>
                </a:solidFill>
              </a:rPr>
              <a:t>Content was produced that focused on the essential skills needs for students and workers to succeed in the job markets of today and tomorrow</a:t>
            </a:r>
          </a:p>
          <a:p>
            <a:r>
              <a:rPr lang="en-US" dirty="0">
                <a:solidFill>
                  <a:srgbClr val="FFFFFF"/>
                </a:solidFill>
              </a:rPr>
              <a:t>Against the backdrop of Ohio’s looming skills gap, </a:t>
            </a:r>
            <a:r>
              <a:rPr lang="en-US" i="1" dirty="0">
                <a:solidFill>
                  <a:srgbClr val="FFFFFF"/>
                </a:solidFill>
              </a:rPr>
              <a:t>The Career Path Less Taken </a:t>
            </a:r>
            <a:r>
              <a:rPr lang="en-US" dirty="0">
                <a:solidFill>
                  <a:srgbClr val="FFFFFF"/>
                </a:solidFill>
              </a:rPr>
              <a:t>travels across the state to innovative CTE programs that are preparing young people for the jobs of tomorrow and challenges the traditional notions of success by demonstrating that there are many pathways the do not require a four-year college degree</a:t>
            </a:r>
          </a:p>
          <a:p>
            <a:pPr lvl="1"/>
            <a:r>
              <a:rPr lang="en-US" dirty="0">
                <a:solidFill>
                  <a:srgbClr val="FFFFFF"/>
                </a:solidFill>
              </a:rPr>
              <a:t>*While encouraging a career that embraces life-long learning)</a:t>
            </a:r>
          </a:p>
          <a:p>
            <a:r>
              <a:rPr lang="en-US" dirty="0">
                <a:solidFill>
                  <a:srgbClr val="FFFFFF"/>
                </a:solidFill>
              </a:rPr>
              <a:t>Showcases the community and business relationships supporting these opportunities</a:t>
            </a:r>
          </a:p>
          <a:p>
            <a:pPr marL="0" indent="0" algn="ctr">
              <a:buNone/>
            </a:pPr>
            <a:r>
              <a:rPr lang="en-US" dirty="0">
                <a:solidFill>
                  <a:srgbClr val="FFFFFF"/>
                </a:solidFill>
              </a:rPr>
              <a:t>Learn More: </a:t>
            </a:r>
            <a:r>
              <a:rPr lang="en-US" dirty="0">
                <a:hlinkClick r:id="rId4"/>
              </a:rPr>
              <a:t>https://www.ideastream.org/education/american-graduate/the-career-path-less-taken</a:t>
            </a: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578327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7FCF4-03C3-4725-8A0E-0C81E4680258}"/>
              </a:ext>
            </a:extLst>
          </p:cNvPr>
          <p:cNvSpPr>
            <a:spLocks noGrp="1"/>
          </p:cNvSpPr>
          <p:nvPr>
            <p:ph type="title"/>
          </p:nvPr>
        </p:nvSpPr>
        <p:spPr/>
        <p:txBody>
          <a:bodyPr/>
          <a:lstStyle/>
          <a:p>
            <a:r>
              <a:rPr lang="en-US" dirty="0"/>
              <a:t>Presentation Breakdown	</a:t>
            </a:r>
          </a:p>
        </p:txBody>
      </p:sp>
      <p:sp>
        <p:nvSpPr>
          <p:cNvPr id="3" name="Content Placeholder 2">
            <a:extLst>
              <a:ext uri="{FF2B5EF4-FFF2-40B4-BE49-F238E27FC236}">
                <a16:creationId xmlns:a16="http://schemas.microsoft.com/office/drawing/2014/main" id="{DDF039B0-9BFE-4501-A979-CA43FBCC1644}"/>
              </a:ext>
            </a:extLst>
          </p:cNvPr>
          <p:cNvSpPr>
            <a:spLocks noGrp="1"/>
          </p:cNvSpPr>
          <p:nvPr>
            <p:ph idx="1"/>
          </p:nvPr>
        </p:nvSpPr>
        <p:spPr/>
        <p:txBody>
          <a:bodyPr/>
          <a:lstStyle/>
          <a:p>
            <a:r>
              <a:rPr lang="en-US" dirty="0"/>
              <a:t>Quick Poll: What sector do you represent?</a:t>
            </a:r>
          </a:p>
          <a:p>
            <a:pPr lvl="1"/>
            <a:r>
              <a:rPr lang="en-US" dirty="0"/>
              <a:t>Depending on your perspective/needs, we will choose “2” video segments to share</a:t>
            </a:r>
          </a:p>
          <a:p>
            <a:r>
              <a:rPr lang="en-US" dirty="0"/>
              <a:t>After each segment, roughly 5 minutes, we will break into a short Q&amp;A about the segment for 10-15 minutes</a:t>
            </a:r>
          </a:p>
          <a:p>
            <a:r>
              <a:rPr lang="en-US" dirty="0"/>
              <a:t>At the end we will discuss ways to use the program in a lesson plan for educators and as community leaders for businesses/economic groups</a:t>
            </a:r>
          </a:p>
          <a:p>
            <a:r>
              <a:rPr lang="en-US" dirty="0"/>
              <a:t>Any questions before we start? </a:t>
            </a:r>
          </a:p>
          <a:p>
            <a:endParaRPr lang="en-US" dirty="0"/>
          </a:p>
        </p:txBody>
      </p:sp>
    </p:spTree>
    <p:extLst>
      <p:ext uri="{BB962C8B-B14F-4D97-AF65-F5344CB8AC3E}">
        <p14:creationId xmlns:p14="http://schemas.microsoft.com/office/powerpoint/2010/main" val="476724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dirty="0"/>
              <a:t>Segment 1 (6:25)</a:t>
            </a:r>
            <a:br>
              <a:rPr lang="en-US" dirty="0"/>
            </a:br>
            <a:r>
              <a:rPr lang="en-US" dirty="0"/>
              <a:t>Introduction/Setup &amp; Data Foundations</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buNone/>
            </a:pPr>
            <a:r>
              <a:rPr lang="en-US" dirty="0"/>
              <a:t>A visit to the Skills USA Ohio State Championship sets up the topic of 21st Century careers and introduces the current and future “skills gap” faced by the workforce. </a:t>
            </a:r>
          </a:p>
          <a:p>
            <a:pPr marL="0" indent="0" algn="ctr">
              <a:buNone/>
            </a:pPr>
            <a:r>
              <a:rPr lang="en-US" dirty="0">
                <a:solidFill>
                  <a:schemeClr val="accent2">
                    <a:lumMod val="60000"/>
                    <a:lumOff val="40000"/>
                  </a:schemeClr>
                </a:solidFill>
              </a:rPr>
              <a:t>[</a:t>
            </a: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Watch video</a:t>
            </a:r>
            <a:r>
              <a:rPr lang="en-US" dirty="0">
                <a:solidFill>
                  <a:schemeClr val="accent2">
                    <a:lumMod val="60000"/>
                    <a:lumOff val="40000"/>
                  </a:schemeClr>
                </a:solidFill>
              </a:rPr>
              <a:t>]</a:t>
            </a:r>
          </a:p>
        </p:txBody>
      </p:sp>
      <p:pic>
        <p:nvPicPr>
          <p:cNvPr id="7" name="Content Placeholder 6">
            <a:extLst>
              <a:ext uri="{FF2B5EF4-FFF2-40B4-BE49-F238E27FC236}">
                <a16:creationId xmlns:a16="http://schemas.microsoft.com/office/drawing/2014/main" id="{FA3F778C-B9E9-4539-B2B2-8211E15201B1}"/>
              </a:ext>
            </a:extLst>
          </p:cNvPr>
          <p:cNvPicPr>
            <a:picLocks noGrp="1" noChangeAspect="1"/>
          </p:cNvPicPr>
          <p:nvPr>
            <p:ph sz="half" idx="2"/>
          </p:nvPr>
        </p:nvPicPr>
        <p:blipFill rotWithShape="1">
          <a:blip r:embed="rId3"/>
          <a:srcRect l="8356" r="12718" b="2"/>
          <a:stretch/>
        </p:blipFill>
        <p:spPr>
          <a:xfrm>
            <a:off x="677334" y="2159331"/>
            <a:ext cx="5423429" cy="3882362"/>
          </a:xfrm>
          <a:prstGeom prst="rect">
            <a:avLst/>
          </a:prstGeom>
        </p:spPr>
      </p:pic>
    </p:spTree>
    <p:extLst>
      <p:ext uri="{BB962C8B-B14F-4D97-AF65-F5344CB8AC3E}">
        <p14:creationId xmlns:p14="http://schemas.microsoft.com/office/powerpoint/2010/main" val="1924668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8" name="Straight Connector 27">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sz="3300"/>
              <a:t>Segment 2 (6:00)</a:t>
            </a:r>
            <a:br>
              <a:rPr lang="en-US" sz="3300"/>
            </a:br>
            <a:r>
              <a:rPr lang="en-US" sz="3300"/>
              <a:t>Student Profile: A Pre-Engineering Student</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buNone/>
            </a:pPr>
            <a:r>
              <a:rPr lang="en-US" dirty="0"/>
              <a:t>At Colerain High School in Cincinnati, we meet Brittany Ashcraft, a senior, who takes an advanced honors course load, but who is also earning college credit and participating in CTE (pre-engineering) through a Butler Tech satellite program. </a:t>
            </a:r>
          </a:p>
          <a:p>
            <a:pPr marL="0" indent="0">
              <a:buNone/>
            </a:pPr>
            <a:endParaRPr lang="en-US" dirty="0"/>
          </a:p>
          <a:p>
            <a:pPr marL="0" indent="0" algn="ctr">
              <a:buNone/>
            </a:pP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[Watch video]</a:t>
            </a:r>
            <a:endParaRPr lang="en-US" dirty="0">
              <a:solidFill>
                <a:schemeClr val="accent2">
                  <a:lumMod val="60000"/>
                  <a:lumOff val="40000"/>
                </a:schemeClr>
              </a:solidFill>
            </a:endParaRPr>
          </a:p>
        </p:txBody>
      </p:sp>
      <p:pic>
        <p:nvPicPr>
          <p:cNvPr id="3" name="Picture 2">
            <a:extLst>
              <a:ext uri="{FF2B5EF4-FFF2-40B4-BE49-F238E27FC236}">
                <a16:creationId xmlns:a16="http://schemas.microsoft.com/office/drawing/2014/main" id="{9666BF07-C0F7-429B-A8BB-F7CE6E12CC0C}"/>
              </a:ext>
            </a:extLst>
          </p:cNvPr>
          <p:cNvPicPr>
            <a:picLocks noChangeAspect="1"/>
          </p:cNvPicPr>
          <p:nvPr/>
        </p:nvPicPr>
        <p:blipFill rotWithShape="1">
          <a:blip r:embed="rId3"/>
          <a:srcRect l="21771"/>
          <a:stretch/>
        </p:blipFill>
        <p:spPr>
          <a:xfrm>
            <a:off x="677334" y="2159331"/>
            <a:ext cx="5423429" cy="3882362"/>
          </a:xfrm>
          <a:prstGeom prst="rect">
            <a:avLst/>
          </a:prstGeom>
        </p:spPr>
      </p:pic>
    </p:spTree>
    <p:extLst>
      <p:ext uri="{BB962C8B-B14F-4D97-AF65-F5344CB8AC3E}">
        <p14:creationId xmlns:p14="http://schemas.microsoft.com/office/powerpoint/2010/main" val="753043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46">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Segment 3 (3:45)</a:t>
            </a:r>
            <a:br>
              <a:rPr lang="en-US"/>
            </a:br>
            <a:r>
              <a:rPr lang="en-US"/>
              <a:t>The Role of Business &amp; Industry</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buNone/>
            </a:pPr>
            <a:r>
              <a:rPr lang="en-US" dirty="0"/>
              <a:t>We examine how industry and business are finding positive outcomes from aligning and working directly with schools to find, and train, their workers</a:t>
            </a:r>
          </a:p>
          <a:p>
            <a:pPr marL="0" indent="0"/>
            <a:endParaRPr lang="en-US" dirty="0"/>
          </a:p>
          <a:p>
            <a:pPr marL="0" indent="0" algn="ctr">
              <a:buNone/>
            </a:pP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[Watch video]</a:t>
            </a:r>
            <a:endParaRPr lang="en-US" dirty="0">
              <a:solidFill>
                <a:schemeClr val="accent2">
                  <a:lumMod val="60000"/>
                  <a:lumOff val="40000"/>
                </a:schemeClr>
              </a:solidFill>
            </a:endParaRPr>
          </a:p>
        </p:txBody>
      </p:sp>
      <p:pic>
        <p:nvPicPr>
          <p:cNvPr id="5" name="Picture 4">
            <a:extLst>
              <a:ext uri="{FF2B5EF4-FFF2-40B4-BE49-F238E27FC236}">
                <a16:creationId xmlns:a16="http://schemas.microsoft.com/office/drawing/2014/main" id="{C4C1F4DB-C261-4EEC-9BDC-48F74B6050A1}"/>
              </a:ext>
            </a:extLst>
          </p:cNvPr>
          <p:cNvPicPr>
            <a:picLocks noChangeAspect="1"/>
          </p:cNvPicPr>
          <p:nvPr/>
        </p:nvPicPr>
        <p:blipFill rotWithShape="1">
          <a:blip r:embed="rId3"/>
          <a:srcRect l="14411" r="7360"/>
          <a:stretch/>
        </p:blipFill>
        <p:spPr>
          <a:xfrm>
            <a:off x="677334" y="2159331"/>
            <a:ext cx="5423429" cy="3882362"/>
          </a:xfrm>
          <a:prstGeom prst="rect">
            <a:avLst/>
          </a:prstGeom>
        </p:spPr>
      </p:pic>
    </p:spTree>
    <p:extLst>
      <p:ext uri="{BB962C8B-B14F-4D97-AF65-F5344CB8AC3E}">
        <p14:creationId xmlns:p14="http://schemas.microsoft.com/office/powerpoint/2010/main" val="2161645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8" name="Straight Connector 57">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0"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Isosceles Triangle 61">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Isosceles Triangle 65">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66">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dirty="0"/>
              <a:t>Segment 4 (3:16)</a:t>
            </a:r>
            <a:br>
              <a:rPr lang="en-US" dirty="0"/>
            </a:br>
            <a:r>
              <a:rPr lang="en-US" dirty="0"/>
              <a:t>History &amp; Equity of CTE</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buNone/>
            </a:pPr>
            <a:r>
              <a:rPr lang="en-US" dirty="0"/>
              <a:t>Dr. Terrence Robinson helps us understand the negative practices (tracking) that have historically been associated with vocational education as we shine a light on the not-so-bright spots of its legacy.</a:t>
            </a:r>
          </a:p>
          <a:p>
            <a:pPr marL="0" indent="0"/>
            <a:endParaRPr lang="en-US" dirty="0"/>
          </a:p>
          <a:p>
            <a:pPr marL="0" indent="0" algn="ctr">
              <a:buNone/>
            </a:pP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[Watch video]</a:t>
            </a:r>
            <a:endParaRPr lang="en-US" dirty="0">
              <a:solidFill>
                <a:schemeClr val="accent2">
                  <a:lumMod val="60000"/>
                  <a:lumOff val="40000"/>
                </a:schemeClr>
              </a:solidFill>
            </a:endParaRPr>
          </a:p>
        </p:txBody>
      </p:sp>
      <p:pic>
        <p:nvPicPr>
          <p:cNvPr id="3" name="Picture 2">
            <a:extLst>
              <a:ext uri="{FF2B5EF4-FFF2-40B4-BE49-F238E27FC236}">
                <a16:creationId xmlns:a16="http://schemas.microsoft.com/office/drawing/2014/main" id="{1EE08ED2-972A-4DE2-948D-BD343857DFDD}"/>
              </a:ext>
            </a:extLst>
          </p:cNvPr>
          <p:cNvPicPr>
            <a:picLocks noChangeAspect="1"/>
          </p:cNvPicPr>
          <p:nvPr/>
        </p:nvPicPr>
        <p:blipFill rotWithShape="1">
          <a:blip r:embed="rId3"/>
          <a:srcRect l="16285" r="4790" b="2"/>
          <a:stretch/>
        </p:blipFill>
        <p:spPr>
          <a:xfrm>
            <a:off x="677334" y="2159331"/>
            <a:ext cx="5423429" cy="3882362"/>
          </a:xfrm>
          <a:prstGeom prst="rect">
            <a:avLst/>
          </a:prstGeom>
        </p:spPr>
      </p:pic>
    </p:spTree>
    <p:extLst>
      <p:ext uri="{BB962C8B-B14F-4D97-AF65-F5344CB8AC3E}">
        <p14:creationId xmlns:p14="http://schemas.microsoft.com/office/powerpoint/2010/main" val="1830115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3" name="Straight Connector 72">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76">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dirty="0"/>
              <a:t>Segment 5 (3:35)</a:t>
            </a:r>
            <a:br>
              <a:rPr lang="en-US" dirty="0"/>
            </a:br>
            <a:r>
              <a:rPr lang="en-US" dirty="0"/>
              <a:t>Student Profile: An IT Trainee</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buNone/>
            </a:pPr>
            <a:r>
              <a:rPr lang="en-US" dirty="0"/>
              <a:t>At John Marshall School of information Technology in Cleveland, we are introduced to Kobe Ballard, the first student to choose nearly every pathway the school offered—including dual-enrollment at the local community college.</a:t>
            </a:r>
          </a:p>
          <a:p>
            <a:pPr marL="0" indent="0" algn="ctr">
              <a:buNone/>
            </a:pPr>
            <a:endPar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endParaRPr>
          </a:p>
          <a:p>
            <a:pPr marL="0" indent="0" algn="ctr">
              <a:buNone/>
            </a:pP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[Watch video]</a:t>
            </a:r>
            <a:endParaRPr lang="en-US" dirty="0">
              <a:solidFill>
                <a:schemeClr val="accent2">
                  <a:lumMod val="60000"/>
                  <a:lumOff val="40000"/>
                </a:schemeClr>
              </a:solidFill>
            </a:endParaRPr>
          </a:p>
        </p:txBody>
      </p:sp>
      <p:pic>
        <p:nvPicPr>
          <p:cNvPr id="5" name="Picture 4">
            <a:extLst>
              <a:ext uri="{FF2B5EF4-FFF2-40B4-BE49-F238E27FC236}">
                <a16:creationId xmlns:a16="http://schemas.microsoft.com/office/drawing/2014/main" id="{5A3BE797-EF78-4ECE-B42C-6B8729EBBDEF}"/>
              </a:ext>
            </a:extLst>
          </p:cNvPr>
          <p:cNvPicPr>
            <a:picLocks noChangeAspect="1"/>
          </p:cNvPicPr>
          <p:nvPr/>
        </p:nvPicPr>
        <p:blipFill rotWithShape="1">
          <a:blip r:embed="rId3"/>
          <a:srcRect l="9291" r="12831" b="2"/>
          <a:stretch/>
        </p:blipFill>
        <p:spPr>
          <a:xfrm>
            <a:off x="677334" y="2159331"/>
            <a:ext cx="5423429" cy="3882362"/>
          </a:xfrm>
          <a:prstGeom prst="rect">
            <a:avLst/>
          </a:prstGeom>
        </p:spPr>
      </p:pic>
    </p:spTree>
    <p:extLst>
      <p:ext uri="{BB962C8B-B14F-4D97-AF65-F5344CB8AC3E}">
        <p14:creationId xmlns:p14="http://schemas.microsoft.com/office/powerpoint/2010/main" val="426362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10BE40E3-5550-4CDD-B4FD-387C33EBF1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8" name="Straight Connector 87">
              <a:extLst>
                <a:ext uri="{FF2B5EF4-FFF2-40B4-BE49-F238E27FC236}">
                  <a16:creationId xmlns:a16="http://schemas.microsoft.com/office/drawing/2014/main" id="{71A6B738-E50C-4653-B343-B9D6A5EA2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498768D6-B28C-40A3-B381-39306F5816D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0"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Isosceles Triangle 91">
              <a:extLst>
                <a:ext uri="{FF2B5EF4-FFF2-40B4-BE49-F238E27FC236}">
                  <a16:creationId xmlns:a16="http://schemas.microsoft.com/office/drawing/2014/main" id="{3D642632-BBD5-46D6-A91D-9B2BF68219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4"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6" name="Isosceles Triangle 95">
              <a:extLst>
                <a:ext uri="{FF2B5EF4-FFF2-40B4-BE49-F238E27FC236}">
                  <a16:creationId xmlns:a16="http://schemas.microsoft.com/office/drawing/2014/main" id="{2EF7DDF1-FF86-4CA4-B08B-8939557EBD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7" name="Isosceles Triangle 96">
              <a:extLst>
                <a:ext uri="{FF2B5EF4-FFF2-40B4-BE49-F238E27FC236}">
                  <a16:creationId xmlns:a16="http://schemas.microsoft.com/office/drawing/2014/main" id="{6D7C1F89-72B2-4FDC-B9E2-04F52D5C5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F7679AA-627D-4B82-9967-5F1C44034DF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dirty="0"/>
              <a:t>Segment 6 (3:42)</a:t>
            </a:r>
            <a:br>
              <a:rPr lang="en-US" dirty="0"/>
            </a:br>
            <a:r>
              <a:rPr lang="en-US" dirty="0"/>
              <a:t>Conclusion &amp; SkillsUSA </a:t>
            </a:r>
          </a:p>
        </p:txBody>
      </p:sp>
      <p:sp>
        <p:nvSpPr>
          <p:cNvPr id="4" name="Content Placeholder 3">
            <a:extLst>
              <a:ext uri="{FF2B5EF4-FFF2-40B4-BE49-F238E27FC236}">
                <a16:creationId xmlns:a16="http://schemas.microsoft.com/office/drawing/2014/main" id="{D02D21FB-C31A-487D-B2FA-19A94EA7C2B5}"/>
              </a:ext>
            </a:extLst>
          </p:cNvPr>
          <p:cNvSpPr>
            <a:spLocks noGrp="1"/>
          </p:cNvSpPr>
          <p:nvPr>
            <p:ph sz="half" idx="1"/>
          </p:nvPr>
        </p:nvSpPr>
        <p:spPr>
          <a:xfrm>
            <a:off x="6336287" y="2160589"/>
            <a:ext cx="2934714" cy="3880773"/>
          </a:xfrm>
        </p:spPr>
        <p:txBody>
          <a:bodyPr vert="horz" lIns="91440" tIns="45720" rIns="91440" bIns="45720" rtlCol="0">
            <a:normAutofit/>
          </a:bodyPr>
          <a:lstStyle/>
          <a:p>
            <a:pPr marL="0" indent="0">
              <a:lnSpc>
                <a:spcPct val="90000"/>
              </a:lnSpc>
              <a:buNone/>
            </a:pPr>
            <a:r>
              <a:rPr lang="en-US" dirty="0"/>
              <a:t>We return to the Skills USA Ohio State Competition as winners are announced, reiterating the importance of being clear-eyed about these careers, the need for skilled workers, and why this issue is important for Ohioans, the businesses around the state, and ultimately the state’s economic viability. </a:t>
            </a:r>
          </a:p>
          <a:p>
            <a:pPr marL="0" indent="0">
              <a:lnSpc>
                <a:spcPct val="90000"/>
              </a:lnSpc>
              <a:buNone/>
            </a:pPr>
            <a:endParaRPr lang="en-US" dirty="0">
              <a:hlinkClick r:id="rId2">
                <a:extLst>
                  <a:ext uri="{A12FA001-AC4F-418D-AE19-62706E023703}">
                    <ahyp:hlinkClr xmlns:ahyp="http://schemas.microsoft.com/office/drawing/2018/hyperlinkcolor" xmlns="" val="tx"/>
                  </a:ext>
                </a:extLst>
              </a:hlinkClick>
            </a:endParaRPr>
          </a:p>
          <a:p>
            <a:pPr marL="0" indent="0" algn="ctr">
              <a:lnSpc>
                <a:spcPct val="90000"/>
              </a:lnSpc>
              <a:buNone/>
            </a:pPr>
            <a:r>
              <a:rPr lang="en-US" dirty="0">
                <a:solidFill>
                  <a:schemeClr val="accent2">
                    <a:lumMod val="60000"/>
                    <a:lumOff val="40000"/>
                  </a:schemeClr>
                </a:solidFill>
                <a:hlinkClick r:id="rId3">
                  <a:extLst>
                    <a:ext uri="{A12FA001-AC4F-418D-AE19-62706E023703}">
                      <ahyp:hlinkClr xmlns:ahyp="http://schemas.microsoft.com/office/drawing/2018/hyperlinkcolor" xmlns="" val="tx"/>
                    </a:ext>
                  </a:extLst>
                </a:hlinkClick>
              </a:rPr>
              <a:t>[Watch video]</a:t>
            </a:r>
            <a:endParaRPr lang="en-US" dirty="0">
              <a:solidFill>
                <a:schemeClr val="accent2">
                  <a:lumMod val="60000"/>
                  <a:lumOff val="40000"/>
                </a:schemeClr>
              </a:solidFill>
            </a:endParaRPr>
          </a:p>
        </p:txBody>
      </p:sp>
      <p:pic>
        <p:nvPicPr>
          <p:cNvPr id="3" name="Picture 2">
            <a:extLst>
              <a:ext uri="{FF2B5EF4-FFF2-40B4-BE49-F238E27FC236}">
                <a16:creationId xmlns:a16="http://schemas.microsoft.com/office/drawing/2014/main" id="{97387A9F-2388-4414-B350-2B1271A06CB2}"/>
              </a:ext>
            </a:extLst>
          </p:cNvPr>
          <p:cNvPicPr>
            <a:picLocks noChangeAspect="1"/>
          </p:cNvPicPr>
          <p:nvPr/>
        </p:nvPicPr>
        <p:blipFill rotWithShape="1">
          <a:blip r:embed="rId4"/>
          <a:srcRect l="6750" r="14325" b="2"/>
          <a:stretch/>
        </p:blipFill>
        <p:spPr>
          <a:xfrm>
            <a:off x="677334" y="2159331"/>
            <a:ext cx="5423429" cy="3882362"/>
          </a:xfrm>
          <a:prstGeom prst="rect">
            <a:avLst/>
          </a:prstGeom>
        </p:spPr>
      </p:pic>
    </p:spTree>
    <p:extLst>
      <p:ext uri="{BB962C8B-B14F-4D97-AF65-F5344CB8AC3E}">
        <p14:creationId xmlns:p14="http://schemas.microsoft.com/office/powerpoint/2010/main" val="2544754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1F2B4773-3207-44CC-B7AC-892B704982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B8267CA-A7A5-4E11-9D92-4EAC3DD3E80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83D61B5-C6B4-4A4B-85AD-FEE7A54912C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971E5644-6772-414A-8199-E30BFB02A5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C8157DF-FD90-4AD6-B803-3AC0ACD8E6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548B067-9D63-4D21-92EF-CBC9E6338C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AA520DE-FF7A-4D1B-9137-E2C749182B57}"/>
              </a:ext>
            </a:extLst>
          </p:cNvPr>
          <p:cNvSpPr>
            <a:spLocks noGrp="1"/>
          </p:cNvSpPr>
          <p:nvPr>
            <p:ph type="title"/>
          </p:nvPr>
        </p:nvSpPr>
        <p:spPr>
          <a:xfrm>
            <a:off x="4349123" y="609600"/>
            <a:ext cx="4924878" cy="1320800"/>
          </a:xfrm>
        </p:spPr>
        <p:txBody>
          <a:bodyPr vert="horz" lIns="91440" tIns="45720" rIns="91440" bIns="45720" rtlCol="0" anchor="ctr">
            <a:normAutofit fontScale="90000"/>
          </a:bodyPr>
          <a:lstStyle/>
          <a:p>
            <a:pPr>
              <a:lnSpc>
                <a:spcPct val="90000"/>
              </a:lnSpc>
            </a:pPr>
            <a:r>
              <a:rPr lang="en-US" sz="2800" dirty="0"/>
              <a:t>Family, Business, &amp; Community Engagement Resources </a:t>
            </a:r>
            <a:br>
              <a:rPr lang="en-US" sz="2800" dirty="0"/>
            </a:br>
            <a:r>
              <a:rPr lang="en-US" sz="2800" dirty="0"/>
              <a:t>(Pre-Packaged Solution)</a:t>
            </a:r>
          </a:p>
        </p:txBody>
      </p:sp>
      <p:pic>
        <p:nvPicPr>
          <p:cNvPr id="5" name="Content Placeholder 4">
            <a:extLst>
              <a:ext uri="{FF2B5EF4-FFF2-40B4-BE49-F238E27FC236}">
                <a16:creationId xmlns:a16="http://schemas.microsoft.com/office/drawing/2014/main" id="{F8D406F6-AB8B-421C-94F6-6B9A463AEC33}"/>
              </a:ext>
            </a:extLst>
          </p:cNvPr>
          <p:cNvPicPr>
            <a:picLocks noGrp="1" noChangeAspect="1"/>
          </p:cNvPicPr>
          <p:nvPr>
            <p:ph sz="half" idx="2"/>
          </p:nvPr>
        </p:nvPicPr>
        <p:blipFill>
          <a:blip r:embed="rId2"/>
          <a:stretch>
            <a:fillRect/>
          </a:stretch>
        </p:blipFill>
        <p:spPr>
          <a:xfrm>
            <a:off x="799814" y="970279"/>
            <a:ext cx="3251701" cy="4764397"/>
          </a:xfrm>
          <a:prstGeom prst="rect">
            <a:avLst/>
          </a:prstGeom>
        </p:spPr>
      </p:pic>
      <p:sp>
        <p:nvSpPr>
          <p:cNvPr id="3" name="Content Placeholder 2">
            <a:extLst>
              <a:ext uri="{FF2B5EF4-FFF2-40B4-BE49-F238E27FC236}">
                <a16:creationId xmlns:a16="http://schemas.microsoft.com/office/drawing/2014/main" id="{8C715178-A8CC-4292-A256-18EAB0757F39}"/>
              </a:ext>
            </a:extLst>
          </p:cNvPr>
          <p:cNvSpPr>
            <a:spLocks noGrp="1"/>
          </p:cNvSpPr>
          <p:nvPr>
            <p:ph sz="half" idx="1"/>
          </p:nvPr>
        </p:nvSpPr>
        <p:spPr>
          <a:xfrm>
            <a:off x="4349123" y="1795549"/>
            <a:ext cx="4921876" cy="4452851"/>
          </a:xfrm>
        </p:spPr>
        <p:txBody>
          <a:bodyPr vert="horz" lIns="91440" tIns="45720" rIns="91440" bIns="45720" rtlCol="0">
            <a:normAutofit fontScale="92500" lnSpcReduction="10000"/>
          </a:bodyPr>
          <a:lstStyle/>
          <a:p>
            <a:r>
              <a:rPr lang="en-US" dirty="0"/>
              <a:t>½ hour complete video broken into relevant sections</a:t>
            </a:r>
          </a:p>
          <a:p>
            <a:r>
              <a:rPr lang="en-US" dirty="0"/>
              <a:t>Lesson plan for 6</a:t>
            </a:r>
            <a:r>
              <a:rPr lang="en-US" baseline="30000" dirty="0"/>
              <a:t>th</a:t>
            </a:r>
            <a:r>
              <a:rPr lang="en-US" dirty="0"/>
              <a:t>-12</a:t>
            </a:r>
            <a:r>
              <a:rPr lang="en-US" baseline="30000" dirty="0"/>
              <a:t>th</a:t>
            </a:r>
            <a:r>
              <a:rPr lang="en-US" dirty="0"/>
              <a:t> grade</a:t>
            </a:r>
          </a:p>
          <a:p>
            <a:r>
              <a:rPr lang="en-US" dirty="0"/>
              <a:t>Digital toolkit</a:t>
            </a:r>
          </a:p>
          <a:p>
            <a:pPr lvl="1"/>
            <a:r>
              <a:rPr lang="en-US" dirty="0"/>
              <a:t>Making Your Screening a Success</a:t>
            </a:r>
          </a:p>
          <a:p>
            <a:pPr lvl="1"/>
            <a:r>
              <a:rPr lang="en-US" dirty="0"/>
              <a:t>The Screening: Discussion Ideas &amp; Suggestions</a:t>
            </a:r>
          </a:p>
          <a:p>
            <a:pPr lvl="1"/>
            <a:r>
              <a:rPr lang="en-US" dirty="0"/>
              <a:t>Social Media &amp; Marketing Suggestions</a:t>
            </a:r>
          </a:p>
          <a:p>
            <a:pPr lvl="1"/>
            <a:r>
              <a:rPr lang="en-US" dirty="0"/>
              <a:t>Screening Checklist</a:t>
            </a:r>
          </a:p>
          <a:p>
            <a:pPr lvl="1"/>
            <a:r>
              <a:rPr lang="en-US" dirty="0"/>
              <a:t>Facilitator’s Event Evaluation Form</a:t>
            </a:r>
          </a:p>
          <a:p>
            <a:r>
              <a:rPr lang="en-US" dirty="0"/>
              <a:t>Special “for educators” section explaining myths and actual opportunities</a:t>
            </a:r>
          </a:p>
          <a:p>
            <a:pPr marL="0" indent="0" algn="ctr">
              <a:buNone/>
            </a:pPr>
            <a:r>
              <a:rPr lang="en-US" dirty="0">
                <a:solidFill>
                  <a:schemeClr val="accent2">
                    <a:lumMod val="60000"/>
                    <a:lumOff val="40000"/>
                  </a:schemeClr>
                </a:solidFill>
                <a:hlinkClick r:id="rId3">
                  <a:extLst>
                    <a:ext uri="{A12FA001-AC4F-418D-AE19-62706E023703}">
                      <ahyp:hlinkClr xmlns:ahyp="http://schemas.microsoft.com/office/drawing/2018/hyperlinkcolor" xmlns="" val="tx"/>
                    </a:ext>
                  </a:extLst>
                </a:hlinkClick>
              </a:rPr>
              <a:t>Learn More</a:t>
            </a:r>
            <a:endParaRPr lang="en-US" dirty="0">
              <a:solidFill>
                <a:schemeClr val="accent2">
                  <a:lumMod val="60000"/>
                  <a:lumOff val="40000"/>
                </a:schemeClr>
              </a:solidFill>
            </a:endParaRPr>
          </a:p>
          <a:p>
            <a:pPr marL="0" indent="0" algn="ctr">
              <a:buNone/>
            </a:pPr>
            <a:r>
              <a:rPr lang="en-US" dirty="0">
                <a:solidFill>
                  <a:schemeClr val="accent2">
                    <a:lumMod val="60000"/>
                    <a:lumOff val="40000"/>
                  </a:schemeClr>
                </a:solidFill>
                <a:hlinkClick r:id="rId4">
                  <a:extLst>
                    <a:ext uri="{A12FA001-AC4F-418D-AE19-62706E023703}">
                      <ahyp:hlinkClr xmlns:ahyp="http://schemas.microsoft.com/office/drawing/2018/hyperlinkcolor" xmlns="" val="tx"/>
                    </a:ext>
                  </a:extLst>
                </a:hlinkClick>
              </a:rPr>
              <a:t>Download Toolkit</a:t>
            </a:r>
            <a:endParaRPr lang="en-US" dirty="0">
              <a:solidFill>
                <a:schemeClr val="accent2">
                  <a:lumMod val="60000"/>
                  <a:lumOff val="40000"/>
                </a:schemeClr>
              </a:solidFill>
            </a:endParaRPr>
          </a:p>
        </p:txBody>
      </p:sp>
    </p:spTree>
    <p:extLst>
      <p:ext uri="{BB962C8B-B14F-4D97-AF65-F5344CB8AC3E}">
        <p14:creationId xmlns:p14="http://schemas.microsoft.com/office/powerpoint/2010/main" val="395006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E45B1-512B-4099-834F-74404F67BBB4}"/>
              </a:ext>
            </a:extLst>
          </p:cNvPr>
          <p:cNvSpPr>
            <a:spLocks noGrp="1"/>
          </p:cNvSpPr>
          <p:nvPr>
            <p:ph type="title"/>
          </p:nvPr>
        </p:nvSpPr>
        <p:spPr/>
        <p:txBody>
          <a:bodyPr/>
          <a:lstStyle/>
          <a:p>
            <a:r>
              <a:rPr lang="en-US" dirty="0"/>
              <a:t>Thank You for Your Participation! </a:t>
            </a:r>
          </a:p>
        </p:txBody>
      </p:sp>
      <p:sp>
        <p:nvSpPr>
          <p:cNvPr id="3" name="Content Placeholder 2">
            <a:extLst>
              <a:ext uri="{FF2B5EF4-FFF2-40B4-BE49-F238E27FC236}">
                <a16:creationId xmlns:a16="http://schemas.microsoft.com/office/drawing/2014/main" id="{AC1BCF87-0CBD-4CAD-A23C-09721CECA58E}"/>
              </a:ext>
            </a:extLst>
          </p:cNvPr>
          <p:cNvSpPr>
            <a:spLocks noGrp="1"/>
          </p:cNvSpPr>
          <p:nvPr>
            <p:ph sz="half" idx="1"/>
          </p:nvPr>
        </p:nvSpPr>
        <p:spPr>
          <a:xfrm>
            <a:off x="677334" y="2160589"/>
            <a:ext cx="5190066" cy="3880772"/>
          </a:xfrm>
        </p:spPr>
        <p:txBody>
          <a:bodyPr/>
          <a:lstStyle/>
          <a:p>
            <a:pPr marL="0" indent="0">
              <a:buNone/>
            </a:pPr>
            <a:endParaRPr lang="en-US" dirty="0"/>
          </a:p>
          <a:p>
            <a:pPr marL="0" indent="0">
              <a:buNone/>
            </a:pPr>
            <a:r>
              <a:rPr lang="en-US" dirty="0"/>
              <a:t>Celena Roebuck</a:t>
            </a:r>
            <a:br>
              <a:rPr lang="en-US" dirty="0"/>
            </a:br>
            <a:r>
              <a:rPr lang="en-US" dirty="0"/>
              <a:t>Community Engagement &amp; Education Manager</a:t>
            </a:r>
            <a:br>
              <a:rPr lang="en-US" dirty="0"/>
            </a:br>
            <a:r>
              <a:rPr lang="en-US" dirty="0">
                <a:solidFill>
                  <a:schemeClr val="accent2">
                    <a:lumMod val="60000"/>
                    <a:lumOff val="40000"/>
                  </a:schemeClr>
                </a:solidFill>
                <a:hlinkClick r:id="rId2">
                  <a:extLst>
                    <a:ext uri="{A12FA001-AC4F-418D-AE19-62706E023703}">
                      <ahyp:hlinkClr xmlns:ahyp="http://schemas.microsoft.com/office/drawing/2018/hyperlinkcolor" xmlns="" val="tx"/>
                    </a:ext>
                  </a:extLst>
                </a:hlinkClick>
              </a:rPr>
              <a:t>Celena.roebuck@Ideastream.org</a:t>
            </a:r>
            <a:r>
              <a:rPr lang="en-US" dirty="0">
                <a:solidFill>
                  <a:schemeClr val="accent2">
                    <a:lumMod val="60000"/>
                    <a:lumOff val="40000"/>
                  </a:schemeClr>
                </a:solidFill>
              </a:rPr>
              <a:t> </a:t>
            </a:r>
            <a:r>
              <a:rPr lang="en-US" dirty="0"/>
              <a:t>| 216-916-6436</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Tyler Shinaberry</a:t>
            </a:r>
            <a:br>
              <a:rPr lang="en-US" dirty="0"/>
            </a:br>
            <a:r>
              <a:rPr lang="en-US" dirty="0"/>
              <a:t>Applied Technology &amp; Workforce Specialist</a:t>
            </a:r>
            <a:br>
              <a:rPr lang="en-US" dirty="0"/>
            </a:br>
            <a:r>
              <a:rPr lang="en-US" dirty="0">
                <a:solidFill>
                  <a:schemeClr val="accent2">
                    <a:lumMod val="60000"/>
                    <a:lumOff val="40000"/>
                  </a:schemeClr>
                </a:solidFill>
                <a:hlinkClick r:id="rId3">
                  <a:extLst>
                    <a:ext uri="{A12FA001-AC4F-418D-AE19-62706E023703}">
                      <ahyp:hlinkClr xmlns:ahyp="http://schemas.microsoft.com/office/drawing/2018/hyperlinkcolor" xmlns="" val="tx"/>
                    </a:ext>
                  </a:extLst>
                </a:hlinkClick>
              </a:rPr>
              <a:t>tyler@epikltd.com</a:t>
            </a:r>
            <a:r>
              <a:rPr lang="en-US" dirty="0">
                <a:solidFill>
                  <a:schemeClr val="accent2">
                    <a:lumMod val="60000"/>
                    <a:lumOff val="40000"/>
                  </a:schemeClr>
                </a:solidFill>
              </a:rPr>
              <a:t> </a:t>
            </a:r>
            <a:r>
              <a:rPr lang="en-US" dirty="0"/>
              <a:t>| 866-928-5167</a:t>
            </a:r>
          </a:p>
          <a:p>
            <a:pPr marL="0" indent="0">
              <a:buNone/>
            </a:pPr>
            <a:endParaRPr lang="en-US" dirty="0"/>
          </a:p>
        </p:txBody>
      </p:sp>
      <p:pic>
        <p:nvPicPr>
          <p:cNvPr id="12" name="Picture 11" descr="A picture containing drawing&#10;&#10;Description automatically generated">
            <a:extLst>
              <a:ext uri="{FF2B5EF4-FFF2-40B4-BE49-F238E27FC236}">
                <a16:creationId xmlns:a16="http://schemas.microsoft.com/office/drawing/2014/main" id="{00C30EAF-F7B7-4D69-AB75-9797D460A188}"/>
              </a:ext>
            </a:extLst>
          </p:cNvPr>
          <p:cNvPicPr>
            <a:picLocks noChangeAspect="1"/>
          </p:cNvPicPr>
          <p:nvPr/>
        </p:nvPicPr>
        <p:blipFill>
          <a:blip r:embed="rId4"/>
          <a:stretch>
            <a:fillRect/>
          </a:stretch>
        </p:blipFill>
        <p:spPr>
          <a:xfrm>
            <a:off x="677334" y="2008186"/>
            <a:ext cx="2381552" cy="522052"/>
          </a:xfrm>
          <a:prstGeom prst="rect">
            <a:avLst/>
          </a:prstGeom>
        </p:spPr>
      </p:pic>
      <p:pic>
        <p:nvPicPr>
          <p:cNvPr id="10" name="Picture 9" descr="A close up of a logo&#10;&#10;Description automatically generated">
            <a:extLst>
              <a:ext uri="{FF2B5EF4-FFF2-40B4-BE49-F238E27FC236}">
                <a16:creationId xmlns:a16="http://schemas.microsoft.com/office/drawing/2014/main" id="{D79A6DB4-6293-4816-8C5C-F319488E88E9}"/>
              </a:ext>
            </a:extLst>
          </p:cNvPr>
          <p:cNvPicPr>
            <a:picLocks noChangeAspect="1"/>
          </p:cNvPicPr>
          <p:nvPr/>
        </p:nvPicPr>
        <p:blipFill rotWithShape="1">
          <a:blip r:embed="rId5"/>
          <a:srcRect t="32738" b="29464"/>
          <a:stretch/>
        </p:blipFill>
        <p:spPr>
          <a:xfrm>
            <a:off x="660964" y="4232062"/>
            <a:ext cx="2044803" cy="772885"/>
          </a:xfrm>
          <a:prstGeom prst="rect">
            <a:avLst/>
          </a:prstGeom>
        </p:spPr>
      </p:pic>
      <p:pic>
        <p:nvPicPr>
          <p:cNvPr id="17" name="Picture 4" descr="C:\Users\croebuck\AppData\Local\Microsoft\Windows\Temporary Internet Files\Content.Outlook\RRY9B706\TCPLT_AmGrad_Station_Logos.jpg">
            <a:hlinkClick r:id="rId6"/>
            <a:extLst>
              <a:ext uri="{FF2B5EF4-FFF2-40B4-BE49-F238E27FC236}">
                <a16:creationId xmlns:a16="http://schemas.microsoft.com/office/drawing/2014/main" id="{9185C4A9-944D-4996-B30E-61570CE65CA1}"/>
              </a:ext>
            </a:extLst>
          </p:cNvPr>
          <p:cNvPicPr>
            <a:picLocks noGrp="1" noChangeAspect="1" noChangeArrowheads="1"/>
          </p:cNvPicPr>
          <p:nvPr>
            <p:ph sz="half" idx="2"/>
          </p:nvPr>
        </p:nvPicPr>
        <p:blipFill rotWithShape="1">
          <a:blip r:embed="rId7" cstate="print">
            <a:extLst>
              <a:ext uri="{28A0092B-C50C-407E-A947-70E740481C1C}">
                <a14:useLocalDpi xmlns:a14="http://schemas.microsoft.com/office/drawing/2010/main" val="0"/>
              </a:ext>
            </a:extLst>
          </a:blip>
          <a:srcRect l="31856" r="31465" b="23089"/>
          <a:stretch/>
        </p:blipFill>
        <p:spPr bwMode="auto">
          <a:xfrm>
            <a:off x="6562697" y="1456429"/>
            <a:ext cx="2940530" cy="3471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132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Custom 1">
      <a:dk1>
        <a:sysClr val="windowText" lastClr="000000"/>
      </a:dk1>
      <a:lt1>
        <a:sysClr val="window" lastClr="FFFFFF"/>
      </a:lt1>
      <a:dk2>
        <a:srgbClr val="2C3C43"/>
      </a:dk2>
      <a:lt2>
        <a:srgbClr val="EBEBEB"/>
      </a:lt2>
      <a:accent1>
        <a:srgbClr val="FF0000"/>
      </a:accent1>
      <a:accent2>
        <a:srgbClr val="0070C0"/>
      </a:accent2>
      <a:accent3>
        <a:srgbClr val="E6B91E"/>
      </a:accent3>
      <a:accent4>
        <a:srgbClr val="E76618"/>
      </a:accent4>
      <a:accent5>
        <a:srgbClr val="C42F1A"/>
      </a:accent5>
      <a:accent6>
        <a:srgbClr val="918655"/>
      </a:accent6>
      <a:hlink>
        <a:srgbClr val="4FB4FF"/>
      </a:hlink>
      <a:folHlink>
        <a:srgbClr val="0080DF"/>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330</TotalTime>
  <Words>1204</Words>
  <Application>Microsoft Office PowerPoint</Application>
  <PresentationFormat>Widescreen</PresentationFormat>
  <Paragraphs>88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Video Segments + Interactive Q&amp;A Challenging the Traditional Notions of Success by Demonstrating Many Pathways to Skilled Jobs Do NOT Require a 4-year College Degree</vt:lpstr>
      <vt:lpstr>Celena Roebuck, MBA, Ed.D ; ideastream </vt:lpstr>
      <vt:lpstr>Tyler Shinaberry - EPIK</vt:lpstr>
      <vt:lpstr>PowerPoint Presentation</vt:lpstr>
      <vt:lpstr>PowerPoint Presentation</vt:lpstr>
      <vt:lpstr>PowerPoint Presentation</vt:lpstr>
      <vt:lpstr>Presentation Breakdown </vt:lpstr>
      <vt:lpstr>Segment 1 (6:25) Introduction/Setup &amp; Data Foundations</vt:lpstr>
      <vt:lpstr>Segment 2 (6:00) Student Profile: A Pre-Engineering Student</vt:lpstr>
      <vt:lpstr>Segment 3 (3:45) The Role of Business &amp; Industry</vt:lpstr>
      <vt:lpstr>Segment 4 (3:16) History &amp; Equity of CTE</vt:lpstr>
      <vt:lpstr>Segment 5 (3:35) Student Profile: An IT Trainee</vt:lpstr>
      <vt:lpstr>Segment 6 (3:42) Conclusion &amp; SkillsUSA </vt:lpstr>
      <vt:lpstr>Family, Business, &amp; Community Engagement Resources  (Pre-Packaged Solution)</vt:lpstr>
      <vt:lpstr>Thank You for Your Participation!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Segments + Interactive Q&amp;A Challenging the Traditional Notions of Success by Demonstrating Many Pathways to Skilled Jobs Do NOT Require a 4-year College Degree</dc:title>
  <dc:creator>Tyler Shinaberry</dc:creator>
  <cp:lastModifiedBy>Dublin Classroom</cp:lastModifiedBy>
  <cp:revision>4</cp:revision>
  <dcterms:created xsi:type="dcterms:W3CDTF">2020-02-19T22:56:05Z</dcterms:created>
  <dcterms:modified xsi:type="dcterms:W3CDTF">2020-02-20T12:57:55Z</dcterms:modified>
</cp:coreProperties>
</file>